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66FF"/>
    <a:srgbClr val="CC00FF"/>
    <a:srgbClr val="E8C4D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9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9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5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E753-2E28-453B-9C8D-C0AF46C9A75A}" type="datetimeFigureOut">
              <a:rPr lang="ru-RU" smtClean="0"/>
              <a:t>11.08.2023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224B-2BD0-420B-B892-A3904153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CADFF2"/>
            </a:gs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05" y="189227"/>
            <a:ext cx="9312812" cy="1730326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СКРИНИНГ КОЛОРЕКТАЛЬНОГО РАКА!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2138289"/>
            <a:ext cx="10612582" cy="4570876"/>
          </a:xfrm>
        </p:spPr>
      </p:pic>
      <p:sp>
        <p:nvSpPr>
          <p:cNvPr id="6" name="TextBox 5"/>
          <p:cNvSpPr txBox="1"/>
          <p:nvPr/>
        </p:nvSpPr>
        <p:spPr>
          <a:xfrm>
            <a:off x="8592960" y="6339833"/>
            <a:ext cx="3599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74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62"/>
            <a:ext cx="7443152" cy="6614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27" y="1316182"/>
            <a:ext cx="4142509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КРР (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Колоректальный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рак)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является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третьим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по частоте злокачественных новообразований в мире.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Ежегодно во всём мире от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рака умирает 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880 000  человек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Ежегодно диагностируется  во всем мире около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1,8 миллиона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новых случаев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колоректального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рака.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5" y="1651048"/>
            <a:ext cx="5271074" cy="49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9006" y="175392"/>
            <a:ext cx="52710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  <a:p>
            <a:pPr algn="ctr"/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14" y="168812"/>
            <a:ext cx="6544596" cy="61426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 smtClean="0"/>
              <a:t>УВАЖАЕМЫЕ ПАЦИЕНТЫ!</a:t>
            </a:r>
          </a:p>
          <a:p>
            <a:pPr algn="ctr">
              <a:lnSpc>
                <a:spcPct val="150000"/>
              </a:lnSpc>
            </a:pP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 smtClean="0">
                <a:latin typeface="Georgia" panose="02040502050405020303" pitchFamily="18" charset="0"/>
              </a:rPr>
              <a:t>скрининг </a:t>
            </a:r>
            <a:r>
              <a:rPr lang="ru-RU" b="1" dirty="0" err="1" smtClean="0">
                <a:latin typeface="Georgia" panose="02040502050405020303" pitchFamily="18" charset="0"/>
              </a:rPr>
              <a:t>колоректального</a:t>
            </a:r>
            <a:r>
              <a:rPr lang="ru-RU" b="1" dirty="0" smtClean="0">
                <a:latin typeface="Georgia" panose="02040502050405020303" pitchFamily="18" charset="0"/>
              </a:rPr>
              <a:t> рака.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Если Вам </a:t>
            </a:r>
            <a:r>
              <a:rPr lang="ru-RU" b="1" dirty="0" smtClean="0">
                <a:latin typeface="Georgia" panose="02040502050405020303" pitchFamily="18" charset="0"/>
              </a:rPr>
              <a:t>50-60 лет </a:t>
            </a:r>
            <a:r>
              <a:rPr lang="ru-RU" dirty="0" smtClean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</a:t>
            </a:r>
            <a:r>
              <a:rPr lang="ru-RU" b="1" dirty="0" smtClean="0">
                <a:latin typeface="Georgia" panose="02040502050405020303" pitchFamily="18" charset="0"/>
              </a:rPr>
              <a:t>215 кабинет</a:t>
            </a:r>
            <a:r>
              <a:rPr lang="ru-RU" dirty="0" smtClean="0">
                <a:latin typeface="Georgia" panose="02040502050405020303" pitchFamily="18" charset="0"/>
              </a:rPr>
              <a:t>, с 9:00 до 14:30 </a:t>
            </a:r>
            <a:r>
              <a:rPr lang="ru-RU" b="1" dirty="0" smtClean="0">
                <a:latin typeface="Georgia" panose="02040502050405020303" pitchFamily="18" charset="0"/>
              </a:rPr>
              <a:t>ежедневно </a:t>
            </a:r>
            <a:r>
              <a:rPr lang="ru-RU" dirty="0" smtClean="0">
                <a:latin typeface="Georgia" panose="02040502050405020303" pitchFamily="18" charset="0"/>
              </a:rPr>
              <a:t>(коме выходных дней). Так же  </a:t>
            </a:r>
            <a:r>
              <a:rPr lang="ru-RU" dirty="0">
                <a:latin typeface="Georgia" panose="02040502050405020303" pitchFamily="18" charset="0"/>
              </a:rPr>
              <a:t>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8017-259-61-67 для получения информации.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Помимо 215 кабинета Вы также можете обратиться к старшим медицинским сестрам отделения врачей общей практики для получения информации.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CADFF2"/>
            </a:gs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8" y="2201308"/>
            <a:ext cx="8834284" cy="4534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37609"/>
            <a:ext cx="1046018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СКРИНИНГ 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РАКА ПРЕДСТАТЕЛЬНОЙ ЖЕЛЕЗЫ!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9059" y="6366107"/>
            <a:ext cx="348294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55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CADFF2"/>
            </a:gs>
            <a:gs pos="4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771524"/>
            <a:ext cx="7277099" cy="5457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226555" y="314892"/>
            <a:ext cx="5024317" cy="60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Заболеваемость </a:t>
            </a:r>
            <a:r>
              <a:rPr lang="ru-RU" sz="2000" b="1" dirty="0" smtClean="0">
                <a:latin typeface="Constantia" panose="02030602050306030303" pitchFamily="18" charset="0"/>
              </a:rPr>
              <a:t>раком предстательной железы </a:t>
            </a:r>
            <a:r>
              <a:rPr lang="ru-RU" sz="2000" dirty="0" smtClean="0">
                <a:latin typeface="Constantia" panose="02030602050306030303" pitchFamily="18" charset="0"/>
              </a:rPr>
              <a:t>в РБ растёт быстрыми темпами. В настоящее время он занимает первое место по темпам прироста среди всех злокачественных новообразований.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За последние 10 лет в РБ число ежегодно регистрируемых случаев рака простаты увеличилось в 3 раза!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nstantia" panose="02030602050306030303" pitchFamily="18" charset="0"/>
              </a:rPr>
              <a:t>В настоящее время </a:t>
            </a:r>
            <a:r>
              <a:rPr lang="ru-RU" sz="2000" b="1" dirty="0" smtClean="0">
                <a:latin typeface="Constantia" panose="02030602050306030303" pitchFamily="18" charset="0"/>
              </a:rPr>
              <a:t>РПЖ</a:t>
            </a:r>
            <a:r>
              <a:rPr lang="ru-RU" sz="2000" dirty="0" smtClean="0">
                <a:latin typeface="Constantia" panose="02030602050306030303" pitchFamily="18" charset="0"/>
              </a:rPr>
              <a:t> составляет 9,2% в структуре онкологической заболеваемости в Республике Беларусь и занимает 4-е место после рака лёгкого, кожи и желудка</a:t>
            </a:r>
            <a:r>
              <a:rPr lang="ru-RU" sz="2000" dirty="0" smtClean="0">
                <a:latin typeface="Bahnschrift Condensed" panose="020B0502040204020203" pitchFamily="34" charset="0"/>
              </a:rPr>
              <a:t>.</a:t>
            </a:r>
            <a:endParaRPr lang="ru-RU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946">
              <a:schemeClr val="bg1"/>
            </a:gs>
            <a:gs pos="93000">
              <a:srgbClr val="CADFF2"/>
            </a:gs>
            <a:gs pos="100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2458881"/>
            <a:ext cx="5714158" cy="4163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" y="132735"/>
            <a:ext cx="5791200" cy="8263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УВАЖАЕМЫЕ МУЖЧИНЫ!</a:t>
            </a:r>
          </a:p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</a:t>
            </a:r>
            <a:r>
              <a:rPr lang="ru-RU" b="1" dirty="0" smtClean="0">
                <a:latin typeface="Georgia" panose="02040502050405020303" pitchFamily="18" charset="0"/>
              </a:rPr>
              <a:t>рака предстательной железы.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Вам </a:t>
            </a:r>
            <a:r>
              <a:rPr lang="ru-RU" b="1" dirty="0" smtClean="0">
                <a:latin typeface="Georgia" panose="02040502050405020303" pitchFamily="18" charset="0"/>
              </a:rPr>
              <a:t>50-65 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</a:t>
            </a:r>
            <a:r>
              <a:rPr lang="ru-RU" b="1" dirty="0">
                <a:latin typeface="Georgia" panose="02040502050405020303" pitchFamily="18" charset="0"/>
              </a:rPr>
              <a:t>215 кабинет</a:t>
            </a:r>
            <a:r>
              <a:rPr lang="ru-RU" dirty="0">
                <a:latin typeface="Georgia" panose="02040502050405020303" pitchFamily="18" charset="0"/>
              </a:rPr>
              <a:t>, с 9:00 до 14:30 </a:t>
            </a:r>
            <a:r>
              <a:rPr lang="ru-RU" b="1" dirty="0">
                <a:latin typeface="Georgia" panose="02040502050405020303" pitchFamily="18" charset="0"/>
              </a:rPr>
              <a:t>ежедневно </a:t>
            </a:r>
            <a:r>
              <a:rPr lang="ru-RU" dirty="0">
                <a:latin typeface="Georgia" panose="02040502050405020303" pitchFamily="18" charset="0"/>
              </a:rPr>
              <a:t>(коме выходных дней</a:t>
            </a:r>
            <a:r>
              <a:rPr lang="ru-RU" dirty="0" smtClean="0">
                <a:latin typeface="Georgia" panose="02040502050405020303" pitchFamily="18" charset="0"/>
              </a:rPr>
              <a:t>). Так 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anose="02040502050405020303" pitchFamily="18" charset="0"/>
              </a:rPr>
              <a:t> 8017-259-61-67 для получения информации.</a:t>
            </a: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Помимо 215 кабинета Вы также можете обратиться к </a:t>
            </a:r>
            <a:r>
              <a:rPr lang="ru-RU" dirty="0" smtClean="0">
                <a:latin typeface="Georgia" panose="02040502050405020303" pitchFamily="18" charset="0"/>
              </a:rPr>
              <a:t>помощнику врача по амбулаторно-поликлинической помощи, участковой медицинской сестре  или фельдшеру отделения профилактики за направлением на анализ крови на ПСА.</a:t>
            </a:r>
            <a:endParaRPr lang="ru-RU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79953" y="820993"/>
            <a:ext cx="51826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270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3" y="1690683"/>
            <a:ext cx="8113332" cy="5070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299472"/>
            <a:ext cx="2244436" cy="1391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5023" y="299472"/>
            <a:ext cx="8113332" cy="830997"/>
          </a:xfrm>
          <a:prstGeom prst="rect">
            <a:avLst/>
          </a:prstGeom>
          <a:solidFill>
            <a:srgbClr val="E8C4DE"/>
          </a:solidFill>
          <a:effectLst>
            <a:glow rad="101600">
              <a:srgbClr val="E8C4DE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СКРИНИНГ 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РАКА МОЛОЧНОЙ ЖЕЛЕЗЫ И ШЕЙКИ МАТКИ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1474" y="6391554"/>
            <a:ext cx="348294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УЗ «8-я городская поликлиника»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5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5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" y="2315497"/>
            <a:ext cx="5614077" cy="4344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306895"/>
            <a:ext cx="5555084" cy="2362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8787" y="4207526"/>
            <a:ext cx="5555084" cy="2376035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Учеными доказано, что </a:t>
            </a: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причиной рака шейки матки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000" b="1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папилломы человека </a:t>
            </a: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(ВПЧ),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при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половом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контакте внедряется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эпителий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шейки матки, вследствие чего в нем развиваются патологические	</a:t>
            </a:r>
          </a:p>
          <a:p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8787" y="2840998"/>
            <a:ext cx="5555084" cy="1366528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 шейки матки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онкологической	</a:t>
            </a:r>
          </a:p>
          <a:p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заболеваемости среди женского </a:t>
            </a:r>
            <a:r>
              <a:rPr lang="ru-RU" sz="20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Республики Беларусь  </a:t>
            </a:r>
            <a:r>
              <a:rPr lang="ru-RU" sz="20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 </a:t>
            </a:r>
            <a:r>
              <a:rPr lang="ru-RU" sz="2000" b="1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4%. </a:t>
            </a:r>
            <a:endParaRPr lang="ru-RU" sz="2000" b="1" u="sng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794" y="185398"/>
            <a:ext cx="5614076" cy="1938992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anose="02030602050306030303" pitchFamily="18" charset="0"/>
              </a:rPr>
              <a:t>Скрининг </a:t>
            </a:r>
            <a:r>
              <a:rPr lang="ru-RU" sz="2400" b="1" dirty="0">
                <a:latin typeface="Constantia" panose="02030602050306030303" pitchFamily="18" charset="0"/>
              </a:rPr>
              <a:t>рака молочной железы </a:t>
            </a:r>
            <a:r>
              <a:rPr lang="ru-RU" sz="2400" dirty="0">
                <a:latin typeface="Constantia" panose="02030602050306030303" pitchFamily="18" charset="0"/>
              </a:rPr>
              <a:t>в этом смысле – один из четырех методов профилактических обследований с научно доказанной эффективностью</a:t>
            </a:r>
            <a:r>
              <a:rPr lang="ru-RU" dirty="0"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107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E8C4DE"/>
            </a:gs>
            <a:gs pos="93000">
              <a:srgbClr val="CADFF2"/>
            </a:gs>
            <a:gs pos="5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58" y="3347885"/>
            <a:ext cx="3682641" cy="3393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4013" y="352690"/>
            <a:ext cx="4468761" cy="5632311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</a:t>
            </a:r>
            <a:r>
              <a:rPr lang="ru-RU" b="1" dirty="0" smtClean="0"/>
              <a:t>ЖЕНЩИНЫ!</a:t>
            </a:r>
            <a:endParaRPr lang="ru-RU" b="1" dirty="0"/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</a:t>
            </a:r>
            <a:r>
              <a:rPr lang="ru-RU" b="1" dirty="0" smtClean="0">
                <a:latin typeface="Georgia" panose="02040502050405020303" pitchFamily="18" charset="0"/>
              </a:rPr>
              <a:t>рака молочной железы.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Вам </a:t>
            </a:r>
            <a:r>
              <a:rPr lang="ru-RU" b="1" u="sng" dirty="0" smtClean="0">
                <a:latin typeface="Georgia" panose="02040502050405020303" pitchFamily="18" charset="0"/>
              </a:rPr>
              <a:t>50-69 </a:t>
            </a:r>
            <a:r>
              <a:rPr lang="ru-RU" b="1" u="sng" dirty="0">
                <a:latin typeface="Georgia" panose="02040502050405020303" pitchFamily="18" charset="0"/>
              </a:rPr>
              <a:t>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</a:t>
            </a:r>
            <a:r>
              <a:rPr lang="ru-RU" dirty="0" smtClean="0">
                <a:latin typeface="Georgia" panose="02040502050405020303" pitchFamily="18" charset="0"/>
              </a:rPr>
              <a:t>в женскую консультацию на </a:t>
            </a:r>
            <a:r>
              <a:rPr lang="ru-RU" dirty="0" err="1" smtClean="0">
                <a:latin typeface="Georgia" panose="02040502050405020303" pitchFamily="18" charset="0"/>
              </a:rPr>
              <a:t>маммографическое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исследование. Так </a:t>
            </a:r>
            <a:r>
              <a:rPr lang="ru-RU" dirty="0">
                <a:latin typeface="Georgia" panose="02040502050405020303" pitchFamily="18" charset="0"/>
              </a:rPr>
              <a:t>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8029-175-48-47.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32" y="144941"/>
            <a:ext cx="4070555" cy="6463308"/>
          </a:xfrm>
          <a:prstGeom prst="rect">
            <a:avLst/>
          </a:prstGeom>
          <a:solidFill>
            <a:srgbClr val="33CC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ЖЕНЩИНЫ!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В нашем учреждении осуществляется </a:t>
            </a:r>
            <a:r>
              <a:rPr lang="ru-RU" b="1" dirty="0">
                <a:latin typeface="Georgia" panose="02040502050405020303" pitchFamily="18" charset="0"/>
              </a:rPr>
              <a:t>скрининг рака </a:t>
            </a:r>
            <a:r>
              <a:rPr lang="ru-RU" b="1" dirty="0" smtClean="0">
                <a:latin typeface="Georgia" panose="02040502050405020303" pitchFamily="18" charset="0"/>
              </a:rPr>
              <a:t>шейки матки .</a:t>
            </a:r>
            <a:endParaRPr lang="ru-RU" b="1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Если </a:t>
            </a:r>
            <a:r>
              <a:rPr lang="ru-RU" dirty="0" smtClean="0">
                <a:latin typeface="Georgia" panose="02040502050405020303" pitchFamily="18" charset="0"/>
              </a:rPr>
              <a:t>Вам </a:t>
            </a:r>
            <a:r>
              <a:rPr lang="ru-RU" b="1" u="sng" dirty="0" smtClean="0">
                <a:latin typeface="Georgia" panose="02040502050405020303" pitchFamily="18" charset="0"/>
              </a:rPr>
              <a:t>30, 35, 40, 45, 50, 55, 60 лет </a:t>
            </a:r>
            <a:r>
              <a:rPr lang="ru-RU" dirty="0">
                <a:latin typeface="Georgia" panose="02040502050405020303" pitchFamily="18" charset="0"/>
              </a:rPr>
              <a:t>и Вы зарегистрированы на территории обслуживания УЗ «8-я городская поликлиника», Вы можете обратиться  в женскую </a:t>
            </a:r>
            <a:r>
              <a:rPr lang="ru-RU" dirty="0" smtClean="0">
                <a:latin typeface="Georgia" panose="02040502050405020303" pitchFamily="18" charset="0"/>
              </a:rPr>
              <a:t>консультацию, </a:t>
            </a:r>
            <a:r>
              <a:rPr lang="ru-RU" dirty="0">
                <a:latin typeface="Georgia" panose="02040502050405020303" pitchFamily="18" charset="0"/>
              </a:rPr>
              <a:t>с 8:00 до 19:30 </a:t>
            </a:r>
            <a:r>
              <a:rPr lang="ru-RU" b="1" dirty="0">
                <a:latin typeface="Georgia" panose="02040502050405020303" pitchFamily="18" charset="0"/>
              </a:rPr>
              <a:t>ежедневно в </a:t>
            </a:r>
            <a:r>
              <a:rPr lang="en-US" b="1" dirty="0" smtClean="0">
                <a:latin typeface="Georgia" panose="02040502050405020303" pitchFamily="18" charset="0"/>
              </a:rPr>
              <a:t>106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кабинет. </a:t>
            </a:r>
            <a:r>
              <a:rPr lang="ru-RU" dirty="0">
                <a:latin typeface="Georgia" panose="02040502050405020303" pitchFamily="18" charset="0"/>
              </a:rPr>
              <a:t>Так же Вы можете связаться с медицинской сестрой  по телефону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Georgia" panose="02040502050405020303" pitchFamily="18" charset="0"/>
              </a:rPr>
              <a:t> 8029-175-48-47.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56955" y="756052"/>
            <a:ext cx="2315497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ПОЗАБОТЬТЕСЬ О ВАШЕМ ЗДОРОВЬЕ  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ЗДОРОВЬЕ ВАШИХ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1150759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513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Bahnschrift Condensed</vt:lpstr>
      <vt:lpstr>Calibri</vt:lpstr>
      <vt:lpstr>Calibri Light</vt:lpstr>
      <vt:lpstr>Constantia</vt:lpstr>
      <vt:lpstr>Georgia</vt:lpstr>
      <vt:lpstr>Times New Roman</vt:lpstr>
      <vt:lpstr>Тема Office</vt:lpstr>
      <vt:lpstr>СКРИНИНГ КОЛОРЕКТАЛЬНОГО РАКА!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Medsestra_3TO</dc:creator>
  <cp:lastModifiedBy>Admin</cp:lastModifiedBy>
  <cp:revision>31</cp:revision>
  <dcterms:created xsi:type="dcterms:W3CDTF">2023-05-30T07:54:41Z</dcterms:created>
  <dcterms:modified xsi:type="dcterms:W3CDTF">2023-08-11T07:19:44Z</dcterms:modified>
</cp:coreProperties>
</file>